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8" r:id="rId5"/>
    <p:sldId id="260" r:id="rId6"/>
    <p:sldId id="264" r:id="rId7"/>
    <p:sldId id="265" r:id="rId8"/>
    <p:sldId id="266" r:id="rId9"/>
    <p:sldId id="269" r:id="rId10"/>
    <p:sldId id="271" r:id="rId11"/>
    <p:sldId id="276" r:id="rId12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4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8D3DDAB-420C-4E44-90A8-F1B94BAA13A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19EDBAE-091B-4FF7-B338-90663CA711D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E29616B-48E7-452B-A7E4-18801596EDEF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4B4D182-4D3B-411F-AB71-DC459BC86FAA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5381E41-7A1C-40FE-B314-167CAA705D4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DD012D0-A996-4632-840B-2527AB4BBC7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E08D23B-9480-4B13-A34D-3F08D660479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6379DAA-1C39-4544-9C0A-5ACC28AEE00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37BC7C0-B01D-414F-B6DC-67E6486DDED8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460F306-433C-4E23-91C0-38C9C749B88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2AB67FA-BEDA-4AC0-8E32-872EC2EC182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501AEB9-CBC9-49EF-9E77-E8B87B99573F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88AFAD6-AB88-49A4-8528-A24BECDE56B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B9E6D8D-6446-4974-8570-57D5F61DE22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A1DB8CDD-8821-410E-8BD6-C59AD5275C1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D96FD9D-9723-40BC-923A-C8C0828FE99D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FB45D0B-DEF4-4660-8980-2D4CD9EAE70D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A28FA331-0050-4608-AC15-A01739D1EF4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1A2D5E66-AA4A-403C-A90B-1D04349FBB8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3FD86979-A81B-46CD-9A63-226BE43692B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3CC3F746-0283-4BFA-A451-D0A3B734793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DAE292AE-D75E-4D9C-8E60-6FBA218F850E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1525429-3B2F-4110-A7AC-7D85B78B9E7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7ABDB8AE-D206-4514-9E0B-ED220C5EE6E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FBC638DD-6691-444E-ACE6-FF4E8DCBF59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C30CF6DC-95F8-43B3-9025-F61F7E1B279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37608281-CA54-41D6-B2B6-30CA5B3B2EC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7C32085-4106-4E16-97B7-5FE0CFBB653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E1A5B172-1C44-4DCA-BDCE-E426A68BAB74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6330F72E-4D20-411D-9A6F-317E40F27031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9E4AC3F-C177-4A10-B732-FC9017D2BDD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F00EF01-3023-47DB-ACCC-FD322630E758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C88D648-FB2D-4EF5-BB49-E202341E648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56B2A69-65C3-4155-9B34-22B827A5C0F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66D7E48-4AAA-4856-A71E-60BC2132237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A0FDE11-A8B2-43C4-9521-A1107AAD584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buNone/>
            </a:pP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buNone/>
            </a:pP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buNone/>
            </a:pP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microsoft.com/office/2007/relationships/hdphoto" Target="../media/hdphoto1.wdp"/><Relationship Id="rId4" Type="http://schemas.openxmlformats.org/officeDocument/2006/relationships/image" Target="../media/image5.jpeg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microsoft.com/office/2007/relationships/hdphoto" Target="../media/hdphoto1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microsoft.com/office/2007/relationships/hdphoto" Target="../media/hdphoto1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microsoft.com/office/2007/relationships/hdphoto" Target="../media/hdphoto1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Box 3"/>
          <p:cNvSpPr/>
          <p:nvPr/>
        </p:nvSpPr>
        <p:spPr>
          <a:xfrm>
            <a:off x="1786472" y="900000"/>
            <a:ext cx="6761520" cy="700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Arial"/>
              </a:rPr>
              <a:t>Мероприятия, проведенные в  МБОУ «БСОШ № 1»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4" name="Рисунок 123"/>
          <p:cNvPicPr/>
          <p:nvPr/>
        </p:nvPicPr>
        <p:blipFill>
          <a:blip r:embed="rId2"/>
          <a:stretch/>
        </p:blipFill>
        <p:spPr>
          <a:xfrm rot="21591000">
            <a:off x="1659582" y="1477193"/>
            <a:ext cx="6444000" cy="4832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25" b="99375" l="0" r="98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1" y="-39976"/>
            <a:ext cx="3280352" cy="328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4748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1800" b="1" strike="noStrike" spc="-1" dirty="0">
                <a:solidFill>
                  <a:srgbClr val="000000"/>
                </a:solidFill>
                <a:latin typeface="Arial"/>
              </a:rPr>
              <a:t>Муниципальный этап </a:t>
            </a:r>
            <a:r>
              <a:rPr lang="ru-RU" sz="1800" b="1" strike="noStrike" spc="-1" dirty="0" smtClean="0">
                <a:solidFill>
                  <a:srgbClr val="000000"/>
                </a:solidFill>
                <a:latin typeface="Arial"/>
              </a:rPr>
              <a:t/>
            </a:r>
            <a:br>
              <a:rPr lang="ru-RU" sz="1800" b="1" strike="noStrike" spc="-1" dirty="0" smtClean="0">
                <a:solidFill>
                  <a:srgbClr val="000000"/>
                </a:solidFill>
                <a:latin typeface="Arial"/>
              </a:rPr>
            </a:br>
            <a:r>
              <a:rPr lang="ru-RU" sz="1800" b="1" u="sng" strike="noStrike" spc="-1" dirty="0" smtClean="0">
                <a:solidFill>
                  <a:srgbClr val="FF0000"/>
                </a:solidFill>
                <a:uFillTx/>
                <a:latin typeface="Arial"/>
              </a:rPr>
              <a:t>научно-практической </a:t>
            </a:r>
            <a:r>
              <a:rPr lang="ru-RU" sz="1800" b="1" u="sng" strike="noStrike" spc="-1" dirty="0">
                <a:solidFill>
                  <a:srgbClr val="FF0000"/>
                </a:solidFill>
                <a:uFillTx/>
                <a:latin typeface="Arial"/>
              </a:rPr>
              <a:t>конференции</a:t>
            </a:r>
            <a:r>
              <a:rPr lang="ru-RU" sz="1800" b="1" u="sng" strike="noStrike" spc="-1" dirty="0">
                <a:solidFill>
                  <a:srgbClr val="000000"/>
                </a:solidFill>
                <a:uFillTx/>
                <a:latin typeface="Arial"/>
              </a:rPr>
              <a:t> </a:t>
            </a:r>
            <a:r>
              <a:rPr lang="ru-RU" sz="1800" b="1" u="sng" strike="noStrike" spc="-1" dirty="0" smtClean="0">
                <a:solidFill>
                  <a:srgbClr val="000000"/>
                </a:solidFill>
                <a:uFillTx/>
                <a:latin typeface="Arial"/>
              </a:rPr>
              <a:t/>
            </a:r>
            <a:br>
              <a:rPr lang="ru-RU" sz="1800" b="1" u="sng" strike="noStrike" spc="-1" dirty="0" smtClean="0">
                <a:solidFill>
                  <a:srgbClr val="000000"/>
                </a:solidFill>
                <a:uFillTx/>
                <a:latin typeface="Arial"/>
              </a:rPr>
            </a:br>
            <a:r>
              <a:rPr lang="ru-RU" sz="1800" b="1" strike="noStrike" spc="-1" dirty="0" smtClean="0">
                <a:solidFill>
                  <a:srgbClr val="000000"/>
                </a:solidFill>
                <a:latin typeface="Arial"/>
              </a:rPr>
              <a:t>«</a:t>
            </a:r>
            <a:r>
              <a:rPr lang="ru-RU" sz="1800" b="1" strike="noStrike" spc="-1" dirty="0">
                <a:solidFill>
                  <a:srgbClr val="000000"/>
                </a:solidFill>
                <a:latin typeface="Arial"/>
              </a:rPr>
              <a:t>Наследники </a:t>
            </a:r>
            <a:r>
              <a:rPr lang="ru-RU" sz="1800" b="1" strike="noStrike" spc="-1" dirty="0" err="1">
                <a:solidFill>
                  <a:srgbClr val="000000"/>
                </a:solidFill>
                <a:latin typeface="Arial"/>
              </a:rPr>
              <a:t>Алиша</a:t>
            </a:r>
            <a:r>
              <a:rPr lang="ru-RU" sz="1800" b="1" strike="noStrike" spc="-1" dirty="0">
                <a:solidFill>
                  <a:srgbClr val="000000"/>
                </a:solidFill>
                <a:latin typeface="Arial"/>
              </a:rPr>
              <a:t>. </a:t>
            </a:r>
            <a:r>
              <a:rPr lang="ru-RU" sz="1800" b="1" strike="noStrike" spc="-1" dirty="0" err="1">
                <a:solidFill>
                  <a:srgbClr val="000000"/>
                </a:solidFill>
                <a:latin typeface="Arial"/>
              </a:rPr>
              <a:t>Алиш</a:t>
            </a:r>
            <a:r>
              <a:rPr lang="ru-RU" sz="1800" b="1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1800" b="1" strike="noStrike" spc="-1" dirty="0" err="1">
                <a:solidFill>
                  <a:srgbClr val="000000"/>
                </a:solidFill>
                <a:latin typeface="Arial"/>
              </a:rPr>
              <a:t>мираслары</a:t>
            </a:r>
            <a:r>
              <a:rPr lang="ru-RU" sz="1800" b="1" strike="noStrike" spc="-1" dirty="0">
                <a:solidFill>
                  <a:srgbClr val="000000"/>
                </a:solidFill>
                <a:latin typeface="Arial"/>
              </a:rPr>
              <a:t>»</a:t>
            </a:r>
            <a:r>
              <a:rPr sz="1800" dirty="0"/>
              <a:t/>
            </a:r>
            <a:br>
              <a:rPr sz="1800" dirty="0"/>
            </a:br>
            <a:endParaRPr lang="ru-RU" sz="1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TextBox 10"/>
          <p:cNvSpPr/>
          <p:nvPr/>
        </p:nvSpPr>
        <p:spPr>
          <a:xfrm rot="10800000" flipV="1">
            <a:off x="4227120" y="3605400"/>
            <a:ext cx="3312000" cy="638280"/>
          </a:xfrm>
          <a:prstGeom prst="rect">
            <a:avLst/>
          </a:prstGeom>
          <a:solidFill>
            <a:srgbClr val="FFFFFF"/>
          </a:solidFill>
          <a:ln>
            <a:solidFill>
              <a:srgbClr val="9BBB59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u="sng" strike="noStrike" spc="-1">
                <a:solidFill>
                  <a:srgbClr val="FF0000"/>
                </a:solidFill>
                <a:uFillTx/>
                <a:latin typeface="Arial"/>
              </a:rPr>
              <a:t>Арт-фестиваль</a:t>
            </a:r>
            <a:r>
              <a:rPr lang="ru-RU" sz="1800" b="1" strike="noStrike" spc="-1">
                <a:solidFill>
                  <a:srgbClr val="000000"/>
                </a:solidFill>
                <a:latin typeface="Arial"/>
              </a:rPr>
              <a:t> театральных миниатюр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5" name="Picture 2" descr="C:\Users\Пользователь\Downloads\IMG_3855.jpg"/>
          <p:cNvPicPr/>
          <p:nvPr/>
        </p:nvPicPr>
        <p:blipFill>
          <a:blip r:embed="rId2"/>
          <a:srcRect t="4844" r="2029" b="1725"/>
          <a:stretch/>
        </p:blipFill>
        <p:spPr>
          <a:xfrm rot="5400000">
            <a:off x="7328520" y="1589040"/>
            <a:ext cx="1745640" cy="1248480"/>
          </a:xfrm>
          <a:prstGeom prst="rect">
            <a:avLst/>
          </a:prstGeom>
          <a:ln w="0">
            <a:noFill/>
          </a:ln>
        </p:spPr>
      </p:pic>
      <p:pic>
        <p:nvPicPr>
          <p:cNvPr id="136" name="Picture 2"/>
          <p:cNvPicPr/>
          <p:nvPr/>
        </p:nvPicPr>
        <p:blipFill>
          <a:blip r:embed="rId3"/>
          <a:srcRect l="10935" t="26913" r="9265" b="11235"/>
          <a:stretch/>
        </p:blipFill>
        <p:spPr>
          <a:xfrm>
            <a:off x="425160" y="1333080"/>
            <a:ext cx="3852360" cy="2239560"/>
          </a:xfrm>
          <a:prstGeom prst="rect">
            <a:avLst/>
          </a:prstGeom>
          <a:ln w="0">
            <a:noFill/>
          </a:ln>
        </p:spPr>
      </p:pic>
      <p:sp>
        <p:nvSpPr>
          <p:cNvPr id="137" name="TextBox 19"/>
          <p:cNvSpPr/>
          <p:nvPr/>
        </p:nvSpPr>
        <p:spPr>
          <a:xfrm rot="10800000" flipV="1">
            <a:off x="755640" y="5833080"/>
            <a:ext cx="5184360" cy="607320"/>
          </a:xfrm>
          <a:prstGeom prst="rect">
            <a:avLst/>
          </a:prstGeom>
          <a:solidFill>
            <a:srgbClr val="FFFFFF"/>
          </a:solidFill>
          <a:ln>
            <a:solidFill>
              <a:srgbClr val="9BBB59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chemeClr val="dk1"/>
                </a:solidFill>
                <a:latin typeface="Arial"/>
              </a:rPr>
              <a:t> </a:t>
            </a:r>
            <a:r>
              <a:rPr lang="ru-RU" sz="1600" b="1" strike="noStrike" spc="-1">
                <a:solidFill>
                  <a:schemeClr val="dk1"/>
                </a:solidFill>
                <a:latin typeface="Arial"/>
              </a:rPr>
              <a:t>Приняли участие 220 обучающихся, 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chemeClr val="dk1"/>
                </a:solidFill>
                <a:latin typeface="Arial"/>
              </a:rPr>
              <a:t>10 педагогов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9" name="Picture 2" descr="C:\Users\Пользователь\Downloads\Инзиля грамота.jpeg"/>
          <p:cNvPicPr/>
          <p:nvPr/>
        </p:nvPicPr>
        <p:blipFill>
          <a:blip r:embed="rId4"/>
          <a:stretch/>
        </p:blipFill>
        <p:spPr>
          <a:xfrm>
            <a:off x="6702840" y="1882080"/>
            <a:ext cx="1215000" cy="1671120"/>
          </a:xfrm>
          <a:prstGeom prst="rect">
            <a:avLst/>
          </a:prstGeom>
          <a:ln w="0">
            <a:noFill/>
          </a:ln>
        </p:spPr>
      </p:pic>
      <p:pic>
        <p:nvPicPr>
          <p:cNvPr id="140" name="Picture 2" descr="C:\Users\Пользователь\Downloads\0-tkQqoDwRc.jpg"/>
          <p:cNvPicPr/>
          <p:nvPr/>
        </p:nvPicPr>
        <p:blipFill>
          <a:blip r:embed="rId5"/>
          <a:srcRect l="6892" t="3342" r="9242" b="4687"/>
          <a:stretch/>
        </p:blipFill>
        <p:spPr>
          <a:xfrm>
            <a:off x="4436640" y="1340640"/>
            <a:ext cx="1143360" cy="1672200"/>
          </a:xfrm>
          <a:prstGeom prst="rect">
            <a:avLst/>
          </a:prstGeom>
          <a:ln w="0">
            <a:noFill/>
          </a:ln>
        </p:spPr>
      </p:pic>
      <p:pic>
        <p:nvPicPr>
          <p:cNvPr id="141" name="Picture 3" descr="C:\Users\Пользователь\Downloads\iRSyvjwp4D0.jpg"/>
          <p:cNvPicPr/>
          <p:nvPr/>
        </p:nvPicPr>
        <p:blipFill>
          <a:blip r:embed="rId6"/>
          <a:stretch/>
        </p:blipFill>
        <p:spPr>
          <a:xfrm>
            <a:off x="5338080" y="1833480"/>
            <a:ext cx="1203480" cy="1719720"/>
          </a:xfrm>
          <a:prstGeom prst="rect">
            <a:avLst/>
          </a:prstGeom>
          <a:ln w="0"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17" y="3729100"/>
            <a:ext cx="2596692" cy="19475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705" y="4295880"/>
            <a:ext cx="1365395" cy="2427369"/>
          </a:xfrm>
          <a:prstGeom prst="rect">
            <a:avLst/>
          </a:prstGeom>
        </p:spPr>
      </p:pic>
      <p:pic>
        <p:nvPicPr>
          <p:cNvPr id="15" name="Picture 2" descr="Picture backgroun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25" b="99375" l="0" r="98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1" y="-39976"/>
            <a:ext cx="3280352" cy="328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2126657" y="130851"/>
            <a:ext cx="5112360" cy="1236600"/>
          </a:xfrm>
          <a:prstGeom prst="rect">
            <a:avLst/>
          </a:prstGeom>
          <a:solidFill>
            <a:schemeClr val="lt1"/>
          </a:solidFill>
          <a:ln w="25560">
            <a:solidFill>
              <a:srgbClr val="9BBB59"/>
            </a:solidFill>
            <a:round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1600" b="1" u="sng" strike="noStrike" spc="-1">
                <a:solidFill>
                  <a:srgbClr val="FF0000"/>
                </a:solidFill>
                <a:uFillTx/>
                <a:latin typeface="Arial"/>
              </a:rPr>
              <a:t>Выставка</a:t>
            </a:r>
            <a:r>
              <a:rPr lang="ru-RU" sz="1600" b="1" strike="noStrike" spc="-1">
                <a:solidFill>
                  <a:schemeClr val="dk1"/>
                </a:solidFill>
                <a:latin typeface="Arial"/>
              </a:rPr>
              <a:t> «Традиции разных народов»</a:t>
            </a:r>
            <a:r>
              <a:rPr sz="1600"/>
              <a:t/>
            </a:r>
            <a:br>
              <a:rPr sz="1600"/>
            </a:br>
            <a:r>
              <a:rPr lang="ru-RU" sz="1600" b="0" strike="noStrike" spc="-1">
                <a:solidFill>
                  <a:srgbClr val="000000"/>
                </a:solidFill>
                <a:latin typeface="Arial"/>
              </a:rPr>
              <a:t>экспонаты школьного музея</a:t>
            </a:r>
            <a:endParaRPr lang="ru-RU" sz="16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95" y="1644072"/>
            <a:ext cx="3154479" cy="23737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837" y="1585595"/>
            <a:ext cx="3309901" cy="24907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055" y="4134772"/>
            <a:ext cx="3491345" cy="2627237"/>
          </a:xfrm>
          <a:prstGeom prst="rect">
            <a:avLst/>
          </a:prstGeom>
        </p:spPr>
      </p:pic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25" b="99375" l="0" r="98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1" y="-39976"/>
            <a:ext cx="3280352" cy="328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Box 5"/>
          <p:cNvSpPr/>
          <p:nvPr/>
        </p:nvSpPr>
        <p:spPr>
          <a:xfrm>
            <a:off x="1841186" y="44869"/>
            <a:ext cx="7019769" cy="1075764"/>
          </a:xfrm>
          <a:prstGeom prst="rect">
            <a:avLst/>
          </a:prstGeom>
          <a:solidFill>
            <a:srgbClr val="FFFFFF"/>
          </a:solidFill>
          <a:ln>
            <a:solidFill>
              <a:srgbClr val="9BBB59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C00000"/>
                </a:solidFill>
                <a:latin typeface="Arial"/>
              </a:rPr>
              <a:t>Праздник </a:t>
            </a:r>
            <a:r>
              <a:rPr lang="ru-RU" sz="1600" b="1" spc="-1" dirty="0" smtClean="0">
                <a:latin typeface="Arial"/>
              </a:rPr>
              <a:t>«Кыш батыры»</a:t>
            </a:r>
            <a:endParaRPr lang="en-US" sz="1600" b="1" strike="noStrike" spc="-1" dirty="0" smtClean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1" u="sng" strike="noStrike" spc="-1" dirty="0" smtClean="0">
                <a:solidFill>
                  <a:srgbClr val="C00000"/>
                </a:solidFill>
                <a:uFillTx/>
                <a:latin typeface="Arial"/>
              </a:rPr>
              <a:t>Место </a:t>
            </a:r>
            <a:r>
              <a:rPr lang="ru-RU" sz="1600" b="1" u="sng" strike="noStrike" spc="-1" dirty="0">
                <a:solidFill>
                  <a:srgbClr val="C00000"/>
                </a:solidFill>
                <a:uFillTx/>
                <a:latin typeface="Arial"/>
              </a:rPr>
              <a:t>проведения</a:t>
            </a:r>
            <a:r>
              <a:rPr lang="ru-RU" sz="1600" b="1" strike="noStrike" spc="-1" dirty="0">
                <a:solidFill>
                  <a:srgbClr val="000000"/>
                </a:solidFill>
                <a:latin typeface="Arial"/>
              </a:rPr>
              <a:t>: </a:t>
            </a:r>
            <a:endParaRPr lang="ru-RU" sz="1600" b="1" strike="noStrike" spc="-1" dirty="0" smtClean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1" strike="noStrike" spc="-1" dirty="0" smtClean="0">
                <a:solidFill>
                  <a:srgbClr val="000000"/>
                </a:solidFill>
                <a:latin typeface="Arial"/>
              </a:rPr>
              <a:t>Болгарский </a:t>
            </a:r>
            <a:r>
              <a:rPr lang="ru-RU" sz="1600" b="1" strike="noStrike" spc="-1" dirty="0">
                <a:solidFill>
                  <a:srgbClr val="000000"/>
                </a:solidFill>
                <a:latin typeface="Arial"/>
              </a:rPr>
              <a:t>государственный </a:t>
            </a:r>
            <a:r>
              <a:rPr lang="ru-RU" sz="1600" b="1" strike="noStrike" spc="-1" dirty="0" err="1">
                <a:solidFill>
                  <a:srgbClr val="000000"/>
                </a:solidFill>
                <a:latin typeface="Arial"/>
              </a:rPr>
              <a:t>историко</a:t>
            </a:r>
            <a:r>
              <a:rPr lang="ru-RU" sz="1600" b="1" strike="noStrike" spc="-1" dirty="0">
                <a:solidFill>
                  <a:srgbClr val="000000"/>
                </a:solidFill>
                <a:latin typeface="Arial"/>
              </a:rPr>
              <a:t> – архитектурный музей - заповедник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TextBox 9"/>
          <p:cNvSpPr/>
          <p:nvPr/>
        </p:nvSpPr>
        <p:spPr>
          <a:xfrm>
            <a:off x="2487004" y="3579269"/>
            <a:ext cx="3940560" cy="302760"/>
          </a:xfrm>
          <a:prstGeom prst="rect">
            <a:avLst/>
          </a:prstGeom>
          <a:solidFill>
            <a:srgbClr val="FFFFFF"/>
          </a:solidFill>
          <a:ln>
            <a:solidFill>
              <a:srgbClr val="9BBB59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400" b="1" strike="noStrike" spc="-1">
                <a:solidFill>
                  <a:schemeClr val="dk1"/>
                </a:solidFill>
                <a:latin typeface="Calibri"/>
              </a:rPr>
              <a:t>Приняли участие 63  ученика, 4 педагога 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40" y="1226024"/>
            <a:ext cx="2987182" cy="22478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021" y="1110357"/>
            <a:ext cx="3234262" cy="24337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0" y="3917160"/>
            <a:ext cx="3734774" cy="28104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818" y="3917160"/>
            <a:ext cx="3827137" cy="2879921"/>
          </a:xfrm>
          <a:prstGeom prst="rect">
            <a:avLst/>
          </a:prstGeom>
        </p:spPr>
      </p:pic>
      <p:pic>
        <p:nvPicPr>
          <p:cNvPr id="13" name="Picture 2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25" b="99375" l="0" r="98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036" y="-178522"/>
            <a:ext cx="3280352" cy="328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Box 7"/>
          <p:cNvSpPr/>
          <p:nvPr/>
        </p:nvSpPr>
        <p:spPr>
          <a:xfrm>
            <a:off x="2921112" y="377024"/>
            <a:ext cx="5114524" cy="583321"/>
          </a:xfrm>
          <a:prstGeom prst="rect">
            <a:avLst/>
          </a:prstGeom>
          <a:solidFill>
            <a:srgbClr val="FFFFFF"/>
          </a:solidFill>
          <a:ln>
            <a:solidFill>
              <a:srgbClr val="9BBB59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u="sng" spc="-1" dirty="0" smtClean="0">
                <a:solidFill>
                  <a:srgbClr val="FF0000"/>
                </a:solidFill>
                <a:latin typeface="Arial"/>
              </a:rPr>
              <a:t>Мастер класс в </a:t>
            </a:r>
            <a:r>
              <a:rPr lang="ru-RU" sz="1600" b="1" u="sng" spc="-1" dirty="0" err="1" smtClean="0">
                <a:solidFill>
                  <a:srgbClr val="FF0000"/>
                </a:solidFill>
                <a:latin typeface="Arial"/>
              </a:rPr>
              <a:t>полилингвальном</a:t>
            </a:r>
            <a:r>
              <a:rPr lang="ru-RU" sz="1600" b="1" u="sng" spc="-1" dirty="0" smtClean="0">
                <a:solidFill>
                  <a:srgbClr val="FF0000"/>
                </a:solidFill>
                <a:latin typeface="Arial"/>
              </a:rPr>
              <a:t> классе </a:t>
            </a:r>
          </a:p>
          <a:p>
            <a:pPr algn="ctr">
              <a:lnSpc>
                <a:spcPct val="100000"/>
              </a:lnSpc>
            </a:pPr>
            <a:r>
              <a:rPr lang="ru-RU" sz="1600" b="1" u="sng" spc="-1" dirty="0" smtClean="0">
                <a:solidFill>
                  <a:srgbClr val="FF0000"/>
                </a:solidFill>
                <a:latin typeface="Arial"/>
              </a:rPr>
              <a:t>«</a:t>
            </a:r>
            <a:r>
              <a:rPr lang="ru-RU" sz="1600" b="1" u="sng" spc="-1" dirty="0" err="1" smtClean="0">
                <a:solidFill>
                  <a:srgbClr val="FF0000"/>
                </a:solidFill>
                <a:latin typeface="Arial"/>
              </a:rPr>
              <a:t>Чак-Чак</a:t>
            </a:r>
            <a:r>
              <a:rPr lang="ru-RU" sz="1600" b="1" u="sng" spc="-1" dirty="0" smtClean="0">
                <a:solidFill>
                  <a:srgbClr val="FF0000"/>
                </a:solidFill>
                <a:latin typeface="Arial"/>
              </a:rPr>
              <a:t> – татарское национальное блюдо»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TextBox 12"/>
          <p:cNvSpPr/>
          <p:nvPr/>
        </p:nvSpPr>
        <p:spPr>
          <a:xfrm>
            <a:off x="1167985" y="3624716"/>
            <a:ext cx="7588800" cy="337100"/>
          </a:xfrm>
          <a:prstGeom prst="rect">
            <a:avLst/>
          </a:prstGeom>
          <a:solidFill>
            <a:srgbClr val="FFFFFF"/>
          </a:solidFill>
          <a:ln>
            <a:solidFill>
              <a:srgbClr val="9BBB59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 dirty="0">
                <a:solidFill>
                  <a:schemeClr val="dk1"/>
                </a:solidFill>
                <a:latin typeface="Arial"/>
              </a:rPr>
              <a:t>Охват </a:t>
            </a:r>
            <a:r>
              <a:rPr lang="ru-RU" sz="1600" b="1" spc="-1" dirty="0" smtClean="0">
                <a:solidFill>
                  <a:schemeClr val="dk1"/>
                </a:solidFill>
                <a:latin typeface="Arial"/>
              </a:rPr>
              <a:t>25</a:t>
            </a:r>
            <a:r>
              <a:rPr lang="ru-RU" sz="1600" b="1" strike="noStrike" spc="-1" dirty="0" smtClean="0">
                <a:solidFill>
                  <a:schemeClr val="dk1"/>
                </a:solidFill>
                <a:latin typeface="Arial"/>
              </a:rPr>
              <a:t> </a:t>
            </a:r>
            <a:r>
              <a:rPr lang="ru-RU" sz="1600" b="1" strike="noStrike" spc="-1" dirty="0">
                <a:solidFill>
                  <a:schemeClr val="dk1"/>
                </a:solidFill>
                <a:latin typeface="Arial"/>
              </a:rPr>
              <a:t>человек, </a:t>
            </a:r>
            <a:r>
              <a:rPr lang="ru-RU" sz="1600" b="1" strike="noStrike" spc="-1" dirty="0" smtClean="0">
                <a:solidFill>
                  <a:schemeClr val="dk1"/>
                </a:solidFill>
                <a:latin typeface="Arial"/>
              </a:rPr>
              <a:t>1 </a:t>
            </a:r>
            <a:r>
              <a:rPr lang="ru-RU" sz="1600" b="1" strike="noStrike" spc="-1" dirty="0">
                <a:solidFill>
                  <a:schemeClr val="dk1"/>
                </a:solidFill>
                <a:latin typeface="Arial"/>
              </a:rPr>
              <a:t>педагога и  обучающиеся </a:t>
            </a:r>
            <a:r>
              <a:rPr lang="ru-RU" sz="1600" b="1" spc="-1" dirty="0">
                <a:solidFill>
                  <a:schemeClr val="dk1"/>
                </a:solidFill>
                <a:latin typeface="Arial"/>
              </a:rPr>
              <a:t>4</a:t>
            </a:r>
            <a:r>
              <a:rPr lang="ru-RU" sz="1600" b="1" strike="noStrike" spc="-1" dirty="0" smtClean="0">
                <a:solidFill>
                  <a:schemeClr val="dk1"/>
                </a:solidFill>
                <a:latin typeface="Arial"/>
              </a:rPr>
              <a:t> класса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25" b="99375" l="0" r="98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1" y="-39976"/>
            <a:ext cx="3280352" cy="328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236" y="1221574"/>
            <a:ext cx="4904509" cy="22083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45" y="4346156"/>
            <a:ext cx="3842327" cy="19463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528" y="4346156"/>
            <a:ext cx="4322618" cy="19463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Заголовок 7"/>
          <p:cNvSpPr/>
          <p:nvPr/>
        </p:nvSpPr>
        <p:spPr>
          <a:xfrm>
            <a:off x="383309" y="420363"/>
            <a:ext cx="8229240" cy="614099"/>
          </a:xfrm>
          <a:prstGeom prst="rect">
            <a:avLst/>
          </a:prstGeom>
          <a:solidFill>
            <a:srgbClr val="FFFFFF"/>
          </a:solidFill>
          <a:ln>
            <a:solidFill>
              <a:srgbClr val="9BBB59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chemeClr val="dk1"/>
                </a:solidFill>
                <a:latin typeface="Arial"/>
              </a:rPr>
              <a:t> </a:t>
            </a:r>
            <a:r>
              <a:rPr lang="ru-RU" sz="1600" b="1" u="sng" strike="noStrike" spc="-1" dirty="0" smtClean="0">
                <a:solidFill>
                  <a:srgbClr val="FF0000"/>
                </a:solidFill>
                <a:uFillTx/>
                <a:latin typeface="Arial"/>
              </a:rPr>
              <a:t>Экскурсия в Болгарский музей – заповедник</a:t>
            </a:r>
          </a:p>
          <a:p>
            <a:pPr algn="ctr">
              <a:lnSpc>
                <a:spcPct val="100000"/>
              </a:lnSpc>
            </a:pPr>
            <a:r>
              <a:rPr lang="ru-RU" sz="1600" b="1" u="sng" spc="-1" dirty="0" smtClean="0">
                <a:solidFill>
                  <a:srgbClr val="FF0000"/>
                </a:solidFill>
                <a:latin typeface="Arial"/>
              </a:rPr>
              <a:t>Быт татарского народа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TextBox 11"/>
          <p:cNvSpPr/>
          <p:nvPr/>
        </p:nvSpPr>
        <p:spPr>
          <a:xfrm rot="10800000" flipV="1">
            <a:off x="3257382" y="5509194"/>
            <a:ext cx="2224800" cy="829543"/>
          </a:xfrm>
          <a:prstGeom prst="rect">
            <a:avLst/>
          </a:prstGeom>
          <a:solidFill>
            <a:srgbClr val="FFFFFF"/>
          </a:solidFill>
          <a:ln>
            <a:solidFill>
              <a:srgbClr val="9BBB59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chemeClr val="dk1"/>
                </a:solidFill>
                <a:latin typeface="Calibri"/>
              </a:rPr>
              <a:t>Участие приняли учащиеся </a:t>
            </a:r>
            <a:r>
              <a:rPr lang="ru-RU" sz="1600" b="0" strike="noStrike" spc="-1" dirty="0" smtClean="0">
                <a:solidFill>
                  <a:schemeClr val="dk1"/>
                </a:solidFill>
                <a:latin typeface="Calibri"/>
              </a:rPr>
              <a:t>8 </a:t>
            </a:r>
            <a:r>
              <a:rPr lang="ru-RU" sz="1600" b="0" strike="noStrike" spc="-1" dirty="0">
                <a:solidFill>
                  <a:schemeClr val="dk1"/>
                </a:solidFill>
                <a:latin typeface="Calibri"/>
              </a:rPr>
              <a:t>классов. Охват - </a:t>
            </a:r>
            <a:r>
              <a:rPr lang="ru-RU" sz="1600" b="0" strike="noStrike" spc="-1" dirty="0" smtClean="0">
                <a:solidFill>
                  <a:schemeClr val="dk1"/>
                </a:solidFill>
                <a:latin typeface="Calibri"/>
              </a:rPr>
              <a:t>50 </a:t>
            </a:r>
            <a:r>
              <a:rPr lang="ru-RU" sz="1600" b="0" strike="noStrike" spc="-1" dirty="0">
                <a:solidFill>
                  <a:schemeClr val="dk1"/>
                </a:solidFill>
                <a:latin typeface="Calibri"/>
              </a:rPr>
              <a:t>человека.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22" y="1366506"/>
            <a:ext cx="1765669" cy="39213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257" y="1366506"/>
            <a:ext cx="1765670" cy="39213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304" y="1366506"/>
            <a:ext cx="3675250" cy="16561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547" y="3354681"/>
            <a:ext cx="3572007" cy="1608390"/>
          </a:xfrm>
          <a:prstGeom prst="rect">
            <a:avLst/>
          </a:prstGeom>
        </p:spPr>
      </p:pic>
      <p:pic>
        <p:nvPicPr>
          <p:cNvPr id="15" name="Picture 2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25" b="99375" l="0" r="98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1" y="-39976"/>
            <a:ext cx="3280352" cy="328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Заголовок 7"/>
          <p:cNvSpPr/>
          <p:nvPr/>
        </p:nvSpPr>
        <p:spPr>
          <a:xfrm>
            <a:off x="2054978" y="486368"/>
            <a:ext cx="6840360" cy="363960"/>
          </a:xfrm>
          <a:prstGeom prst="rect">
            <a:avLst/>
          </a:prstGeom>
          <a:solidFill>
            <a:srgbClr val="FFFFFF"/>
          </a:solidFill>
          <a:ln>
            <a:solidFill>
              <a:srgbClr val="9BBB59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chemeClr val="dk1"/>
                </a:solidFill>
                <a:latin typeface="Arial"/>
              </a:rPr>
              <a:t> </a:t>
            </a:r>
            <a:r>
              <a:rPr lang="ru-RU" sz="1600" b="1" u="sng" strike="noStrike" spc="-1" dirty="0">
                <a:solidFill>
                  <a:srgbClr val="FF0000"/>
                </a:solidFill>
                <a:uFillTx/>
                <a:latin typeface="Arial"/>
              </a:rPr>
              <a:t>Традиционный праздник </a:t>
            </a:r>
            <a:r>
              <a:rPr lang="ru-RU" sz="1600" b="1" strike="noStrike" spc="-1" dirty="0">
                <a:solidFill>
                  <a:schemeClr val="dk1"/>
                </a:solidFill>
                <a:latin typeface="Arial"/>
              </a:rPr>
              <a:t>на татарском языке «Я</a:t>
            </a:r>
            <a:r>
              <a:rPr lang="en-US" sz="1600" b="1" strike="noStrike" spc="-1" dirty="0" err="1">
                <a:solidFill>
                  <a:schemeClr val="dk1"/>
                </a:solidFill>
                <a:latin typeface="Arial"/>
              </a:rPr>
              <a:t>ңа</a:t>
            </a:r>
            <a:r>
              <a:rPr lang="en-US" sz="1600" b="1" strike="noStrike" spc="-1" dirty="0">
                <a:solidFill>
                  <a:schemeClr val="dk1"/>
                </a:solidFill>
                <a:latin typeface="Arial"/>
              </a:rPr>
              <a:t> </a:t>
            </a:r>
            <a:r>
              <a:rPr lang="en-US" sz="1600" b="1" strike="noStrike" spc="-1" dirty="0" err="1">
                <a:solidFill>
                  <a:schemeClr val="dk1"/>
                </a:solidFill>
                <a:latin typeface="Arial"/>
              </a:rPr>
              <a:t>ел</a:t>
            </a:r>
            <a:r>
              <a:rPr lang="en-US" sz="1600" b="1" strike="noStrike" spc="-1" dirty="0">
                <a:solidFill>
                  <a:schemeClr val="dk1"/>
                </a:solidFill>
                <a:latin typeface="Arial"/>
              </a:rPr>
              <a:t>”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Прямоугольник 4"/>
          <p:cNvSpPr/>
          <p:nvPr/>
        </p:nvSpPr>
        <p:spPr>
          <a:xfrm>
            <a:off x="3965760" y="2655000"/>
            <a:ext cx="2505600" cy="106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</a:rPr>
              <a:t>Вокруг ёлки собрались 127 учащихся, которые изучают родной (татарский) язык.</a:t>
            </a:r>
          </a:p>
        </p:txBody>
      </p:sp>
      <p:pic>
        <p:nvPicPr>
          <p:cNvPr id="223" name="Picture 2" descr="C:\Users\Пользователь\Desktop\ПРОЕКТ\PHOTO-2022-04-14-08-56-07.jpg"/>
          <p:cNvPicPr/>
          <p:nvPr/>
        </p:nvPicPr>
        <p:blipFill>
          <a:blip r:embed="rId2"/>
          <a:srcRect l="23276" t="37106" r="11406" b="3921"/>
          <a:stretch/>
        </p:blipFill>
        <p:spPr>
          <a:xfrm>
            <a:off x="589320" y="1004040"/>
            <a:ext cx="3405960" cy="2306160"/>
          </a:xfrm>
          <a:prstGeom prst="rect">
            <a:avLst/>
          </a:prstGeom>
          <a:ln w="0">
            <a:noFill/>
          </a:ln>
        </p:spPr>
      </p:pic>
      <p:pic>
        <p:nvPicPr>
          <p:cNvPr id="224" name="Picture 3" descr="C:\Users\Пользователь\Desktop\ПРОЕКТ\PHOTO-2022-04-14-08-56-08.jpg"/>
          <p:cNvPicPr/>
          <p:nvPr/>
        </p:nvPicPr>
        <p:blipFill>
          <a:blip r:embed="rId3"/>
          <a:stretch/>
        </p:blipFill>
        <p:spPr>
          <a:xfrm>
            <a:off x="4824000" y="3715200"/>
            <a:ext cx="3454200" cy="2590560"/>
          </a:xfrm>
          <a:prstGeom prst="rect">
            <a:avLst/>
          </a:prstGeom>
          <a:ln w="0">
            <a:noFill/>
          </a:ln>
        </p:spPr>
      </p:pic>
      <p:pic>
        <p:nvPicPr>
          <p:cNvPr id="225" name="Picture 4" descr="C:\Users\Пользователь\Desktop\ПРОЕКТ\_3ez4k0F8is.jpg"/>
          <p:cNvPicPr/>
          <p:nvPr/>
        </p:nvPicPr>
        <p:blipFill>
          <a:blip r:embed="rId4"/>
          <a:srcRect l="2175" r="15539" b="15390"/>
          <a:stretch/>
        </p:blipFill>
        <p:spPr>
          <a:xfrm>
            <a:off x="539640" y="3645000"/>
            <a:ext cx="3290760" cy="2537640"/>
          </a:xfrm>
          <a:prstGeom prst="rect">
            <a:avLst/>
          </a:prstGeom>
          <a:ln w="0">
            <a:noFill/>
          </a:ln>
        </p:spPr>
      </p:pic>
      <p:pic>
        <p:nvPicPr>
          <p:cNvPr id="226" name="Picture 5"/>
          <p:cNvPicPr/>
          <p:nvPr/>
        </p:nvPicPr>
        <p:blipFill>
          <a:blip r:embed="rId5"/>
          <a:srcRect l="9280" t="8901" r="22284" b="20065"/>
          <a:stretch/>
        </p:blipFill>
        <p:spPr>
          <a:xfrm>
            <a:off x="6372360" y="1052640"/>
            <a:ext cx="2062440" cy="2640240"/>
          </a:xfrm>
          <a:prstGeom prst="rect">
            <a:avLst/>
          </a:prstGeom>
          <a:ln w="0">
            <a:noFill/>
          </a:ln>
        </p:spPr>
      </p:pic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25" b="99375" l="0" r="98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1" y="-39976"/>
            <a:ext cx="3280352" cy="328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Заголовок 7"/>
          <p:cNvSpPr/>
          <p:nvPr/>
        </p:nvSpPr>
        <p:spPr>
          <a:xfrm>
            <a:off x="1043640" y="334440"/>
            <a:ext cx="6912360" cy="644877"/>
          </a:xfrm>
          <a:prstGeom prst="rect">
            <a:avLst/>
          </a:prstGeom>
          <a:solidFill>
            <a:srgbClr val="FFFFFF"/>
          </a:solidFill>
          <a:ln>
            <a:solidFill>
              <a:srgbClr val="9BBB59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chemeClr val="dk1"/>
                </a:solidFill>
                <a:latin typeface="Arial"/>
              </a:rPr>
              <a:t> </a:t>
            </a:r>
            <a:r>
              <a:rPr lang="ru-RU" sz="1800" b="1" u="sng" strike="noStrike" spc="-1" dirty="0">
                <a:solidFill>
                  <a:srgbClr val="FF0000"/>
                </a:solidFill>
                <a:uFillTx/>
                <a:latin typeface="Arial"/>
              </a:rPr>
              <a:t>Работа </a:t>
            </a:r>
            <a:r>
              <a:rPr lang="ru-RU" b="1" u="sng" spc="-1" dirty="0" smtClean="0">
                <a:solidFill>
                  <a:srgbClr val="FF0000"/>
                </a:solidFill>
                <a:latin typeface="Arial"/>
              </a:rPr>
              <a:t>национального кружка </a:t>
            </a:r>
          </a:p>
          <a:p>
            <a:pPr algn="ctr">
              <a:lnSpc>
                <a:spcPct val="100000"/>
              </a:lnSpc>
            </a:pPr>
            <a:r>
              <a:rPr lang="ru-RU" sz="1800" b="1" strike="noStrike" spc="-1" dirty="0" smtClean="0">
                <a:solidFill>
                  <a:srgbClr val="000000"/>
                </a:solidFill>
                <a:latin typeface="Arial"/>
              </a:rPr>
              <a:t>театрализованное мероприятие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Заголовок 7"/>
          <p:cNvSpPr/>
          <p:nvPr/>
        </p:nvSpPr>
        <p:spPr>
          <a:xfrm>
            <a:off x="4337015" y="5422493"/>
            <a:ext cx="1511640" cy="1075764"/>
          </a:xfrm>
          <a:prstGeom prst="rect">
            <a:avLst/>
          </a:prstGeom>
          <a:solidFill>
            <a:srgbClr val="FFFFFF"/>
          </a:solidFill>
          <a:ln>
            <a:solidFill>
              <a:srgbClr val="9BBB59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 dirty="0">
                <a:solidFill>
                  <a:schemeClr val="dk1"/>
                </a:solidFill>
                <a:latin typeface="Arial"/>
              </a:rPr>
              <a:t> Охват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1" strike="noStrike" spc="-1" dirty="0" smtClean="0">
                <a:solidFill>
                  <a:schemeClr val="dk1"/>
                </a:solidFill>
                <a:latin typeface="Arial"/>
              </a:rPr>
              <a:t>113 </a:t>
            </a:r>
            <a:r>
              <a:rPr lang="ru-RU" sz="1600" b="1" strike="noStrike" spc="-1" dirty="0">
                <a:solidFill>
                  <a:schemeClr val="dk1"/>
                </a:solidFill>
                <a:latin typeface="Arial"/>
              </a:rPr>
              <a:t>обучающихся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83" y="1440873"/>
            <a:ext cx="3651443" cy="27385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503" y="1533236"/>
            <a:ext cx="4150352" cy="23410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544" y="4094563"/>
            <a:ext cx="1991896" cy="26558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82" y="4641011"/>
            <a:ext cx="3651443" cy="2059642"/>
          </a:xfrm>
          <a:prstGeom prst="rect">
            <a:avLst/>
          </a:prstGeom>
        </p:spPr>
      </p:pic>
      <p:pic>
        <p:nvPicPr>
          <p:cNvPr id="13" name="Picture 2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25" b="99375" l="0" r="98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1" y="-39976"/>
            <a:ext cx="3280352" cy="328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extBox 4"/>
          <p:cNvSpPr/>
          <p:nvPr/>
        </p:nvSpPr>
        <p:spPr>
          <a:xfrm>
            <a:off x="966403" y="1715018"/>
            <a:ext cx="7776360" cy="41535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2200" b="0" strike="noStrike" spc="-1" dirty="0">
                <a:solidFill>
                  <a:srgbClr val="000000"/>
                </a:solidFill>
                <a:latin typeface="Arial Unicode MS"/>
                <a:ea typeface="Arial Unicode MS"/>
              </a:rPr>
              <a:t> </a:t>
            </a:r>
            <a:r>
              <a:rPr lang="ru-RU" sz="2200" b="0" strike="noStrike" spc="-1" dirty="0">
                <a:solidFill>
                  <a:srgbClr val="000000"/>
                </a:solidFill>
                <a:latin typeface="Times New Roman"/>
                <a:ea typeface="Arial Unicode MS"/>
              </a:rPr>
              <a:t>Количество мероприятий с охватом 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Times New Roman"/>
                <a:ea typeface="Arial Unicode MS"/>
              </a:rPr>
              <a:t>более 20 </a:t>
            </a:r>
            <a:r>
              <a:rPr lang="ru-RU" sz="2200" b="0" strike="noStrike" spc="-1" dirty="0">
                <a:solidFill>
                  <a:srgbClr val="000000"/>
                </a:solidFill>
                <a:latin typeface="Times New Roman"/>
                <a:ea typeface="Arial Unicode MS"/>
              </a:rPr>
              <a:t>процентов обучающихся  МБОУ «БСОШ № 1» – 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Times New Roman"/>
                <a:ea typeface="Arial Unicode MS"/>
              </a:rPr>
              <a:t>12 </a:t>
            </a:r>
            <a:r>
              <a:rPr lang="ru-RU" sz="2200" b="0" strike="noStrike" spc="-1" dirty="0">
                <a:solidFill>
                  <a:srgbClr val="000000"/>
                </a:solidFill>
                <a:latin typeface="Times New Roman"/>
                <a:ea typeface="Arial Unicode MS"/>
              </a:rPr>
              <a:t>мероприятий;</a:t>
            </a:r>
            <a:endParaRPr lang="ru-RU" sz="22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2200" b="0" strike="noStrike" spc="-1" dirty="0">
                <a:solidFill>
                  <a:srgbClr val="000000"/>
                </a:solidFill>
                <a:latin typeface="Times New Roman"/>
                <a:ea typeface="Arial Unicode MS"/>
              </a:rPr>
              <a:t> Соотношение количества участников мероприятия к количеству обучающихся соискателей гранта – охват 100 процентов воспитанников и обучающихся;</a:t>
            </a:r>
            <a:endParaRPr lang="ru-RU" sz="22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2200" b="0" strike="noStrike" spc="-1" dirty="0" smtClean="0">
                <a:solidFill>
                  <a:srgbClr val="000000"/>
                </a:solidFill>
                <a:latin typeface="Times New Roman"/>
                <a:ea typeface="Arial Unicode MS"/>
              </a:rPr>
              <a:t>Организация </a:t>
            </a:r>
            <a:r>
              <a:rPr lang="ru-RU" sz="2200" b="0" strike="noStrike" spc="-1" dirty="0">
                <a:solidFill>
                  <a:srgbClr val="000000"/>
                </a:solidFill>
                <a:latin typeface="Times New Roman"/>
                <a:ea typeface="Arial Unicode MS"/>
              </a:rPr>
              <a:t>в образовательной организации обучения и воспитания  детей на родном языке. Изучают родной (русский) язык - 73%, родной (татарский) язык – 27%. В 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Times New Roman"/>
                <a:ea typeface="Arial Unicode MS"/>
              </a:rPr>
              <a:t>2024-2025 </a:t>
            </a:r>
            <a:r>
              <a:rPr lang="ru-RU" sz="2200" b="0" strike="noStrike" spc="-1" dirty="0" err="1">
                <a:solidFill>
                  <a:srgbClr val="000000"/>
                </a:solidFill>
                <a:latin typeface="Times New Roman"/>
                <a:ea typeface="Arial Unicode MS"/>
              </a:rPr>
              <a:t>уч.году</a:t>
            </a:r>
            <a:r>
              <a:rPr lang="ru-RU" sz="2200" b="0" strike="noStrike" spc="-1" dirty="0">
                <a:solidFill>
                  <a:srgbClr val="000000"/>
                </a:solidFill>
                <a:latin typeface="Times New Roman"/>
                <a:ea typeface="Arial Unicode MS"/>
              </a:rPr>
              <a:t> 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Times New Roman"/>
                <a:ea typeface="Arial Unicode MS"/>
              </a:rPr>
              <a:t>продолжает работу </a:t>
            </a:r>
            <a:r>
              <a:rPr lang="ru-RU" sz="2200" b="0" strike="noStrike" spc="-1" dirty="0" err="1">
                <a:solidFill>
                  <a:srgbClr val="000000"/>
                </a:solidFill>
                <a:latin typeface="Times New Roman"/>
                <a:ea typeface="Arial Unicode MS"/>
              </a:rPr>
              <a:t>полилингвальный</a:t>
            </a:r>
            <a:r>
              <a:rPr lang="ru-RU" sz="2200" b="0" strike="noStrike" spc="-1" dirty="0">
                <a:solidFill>
                  <a:srgbClr val="000000"/>
                </a:solidFill>
                <a:latin typeface="Times New Roman"/>
                <a:ea typeface="Arial Unicode MS"/>
              </a:rPr>
              <a:t> класс с обучением на русском, английском(ИЗО), на татарском(окружающий мир)  языках и  с воспитанием на родном (татарском) языке.</a:t>
            </a:r>
            <a:endParaRPr lang="ru-RU" sz="2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25" b="99375" l="0" r="98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1" y="-39976"/>
            <a:ext cx="3280352" cy="328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2929</TotalTime>
  <Words>225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Arial</vt:lpstr>
      <vt:lpstr>Arial Unicode MS</vt:lpstr>
      <vt:lpstr>Calibri</vt:lpstr>
      <vt:lpstr>DejaVu Sans</vt:lpstr>
      <vt:lpstr>Symbol</vt:lpstr>
      <vt:lpstr>Times New Roman</vt:lpstr>
      <vt:lpstr>Wingdings</vt:lpstr>
      <vt:lpstr>Тема Office</vt:lpstr>
      <vt:lpstr>Тема Office</vt:lpstr>
      <vt:lpstr>Тема Office</vt:lpstr>
      <vt:lpstr>Презентация PowerPoint</vt:lpstr>
      <vt:lpstr>Муниципальный этап  научно-практической конференции  «Наследники Алиша. Алиш мираслары» </vt:lpstr>
      <vt:lpstr>Выставка «Традиции разных народов» экспонаты школьного музея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Выставка «Традиции разных народов» (Народные промыслы, приметы, пословицы,  поговорки и творчество)</dc:title>
  <dc:subject/>
  <dc:creator>Гульнара Виноградова</dc:creator>
  <dc:description/>
  <cp:lastModifiedBy>user</cp:lastModifiedBy>
  <cp:revision>186</cp:revision>
  <dcterms:created xsi:type="dcterms:W3CDTF">2021-02-24T09:13:00Z</dcterms:created>
  <dcterms:modified xsi:type="dcterms:W3CDTF">2025-01-15T08:32:49Z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F8170485423540AD8BF8191747633C00_12</vt:lpwstr>
  </property>
  <property fmtid="{D5CDD505-2E9C-101B-9397-08002B2CF9AE}" pid="3" name="KSOProductBuildVer">
    <vt:lpwstr>1049-12.2.0.18607</vt:lpwstr>
  </property>
  <property fmtid="{D5CDD505-2E9C-101B-9397-08002B2CF9AE}" pid="4" name="PresentationFormat">
    <vt:lpwstr>Экран (4:3)</vt:lpwstr>
  </property>
  <property fmtid="{D5CDD505-2E9C-101B-9397-08002B2CF9AE}" pid="5" name="Slides">
    <vt:i4>21</vt:i4>
  </property>
</Properties>
</file>